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vibrations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71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 metal rod and a glass rod are placed in some very hot water.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short time later the top of the metal rod is hot.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top of the glass rod </a:t>
            </a:r>
            <a:r>
              <a:rPr lang="en-US" dirty="0" smtClean="0"/>
              <a:t>feels cool.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33208" y="2277544"/>
            <a:ext cx="6533146" cy="3533837"/>
            <a:chOff x="1203158" y="2277544"/>
            <a:chExt cx="6533146" cy="353383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09864" y="3435927"/>
              <a:ext cx="1817857" cy="2375454"/>
            </a:xfrm>
            <a:prstGeom prst="rect">
              <a:avLst/>
            </a:prstGeom>
          </p:spPr>
        </p:pic>
        <p:sp>
          <p:nvSpPr>
            <p:cNvPr id="3" name="Rounded Rectangle 2"/>
            <p:cNvSpPr/>
            <p:nvPr/>
          </p:nvSpPr>
          <p:spPr>
            <a:xfrm>
              <a:off x="4285975" y="2277544"/>
              <a:ext cx="108000" cy="342000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4852848" y="2277544"/>
              <a:ext cx="108000" cy="342000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2554664" y="5081047"/>
              <a:ext cx="1451728" cy="28281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2554664" y="2814314"/>
              <a:ext cx="1731311" cy="28281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H="1" flipV="1">
              <a:off x="4960848" y="3133096"/>
              <a:ext cx="1365712" cy="3150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2554664" y="4030139"/>
              <a:ext cx="1263757" cy="28281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1203158" y="2652610"/>
              <a:ext cx="1351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i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glass rod</a:t>
              </a:r>
              <a:endParaRPr lang="en-GB" sz="1400" i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204052" y="3904531"/>
              <a:ext cx="1351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i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beaker</a:t>
              </a:r>
              <a:endParaRPr lang="en-GB" sz="1400" i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237247" y="4848675"/>
              <a:ext cx="1351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i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hot water</a:t>
              </a:r>
              <a:endParaRPr lang="en-GB" sz="1400" i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326559" y="2958484"/>
              <a:ext cx="14097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metal rod</a:t>
              </a:r>
              <a:endParaRPr lang="en-GB" sz="1400" i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vibrations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1218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noProof="0" dirty="0" smtClean="0"/>
              <a:t>Five of these statements describe </a:t>
            </a:r>
            <a:r>
              <a:rPr lang="en-US" sz="1400" noProof="0" dirty="0" smtClean="0"/>
              <a:t>thermal conduction </a:t>
            </a:r>
            <a:r>
              <a:rPr lang="en-US" sz="1400" noProof="0" dirty="0" smtClean="0"/>
              <a:t>in any solid.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noProof="0" dirty="0" smtClean="0"/>
              <a:t>Five statements describe </a:t>
            </a:r>
            <a:r>
              <a:rPr lang="en-US" sz="1400" noProof="0" dirty="0" smtClean="0"/>
              <a:t>thermal conduction </a:t>
            </a:r>
            <a:r>
              <a:rPr lang="en-US" sz="1400" noProof="0" dirty="0" smtClean="0"/>
              <a:t>in a metal.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534988" marR="0" lvl="0" indent="-3540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400" dirty="0" smtClean="0"/>
              <a:t>Sort the statements into two groups.</a:t>
            </a:r>
          </a:p>
          <a:p>
            <a:pPr marL="534988" marR="0" lvl="0" indent="-35401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400" noProof="0" dirty="0" smtClean="0"/>
              <a:t>Use the statements to describe how thermal conduction works.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2338" y="2975502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/>
              <a:t>B</a:t>
            </a:r>
            <a:r>
              <a:rPr lang="en-GB" b="1" dirty="0" smtClean="0"/>
              <a:t>.  	</a:t>
            </a:r>
            <a:r>
              <a:rPr lang="en-GB" dirty="0" smtClean="0"/>
              <a:t>They </a:t>
            </a:r>
            <a:r>
              <a:rPr lang="en-GB" dirty="0"/>
              <a:t>bump into particles all along the rod.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02363" y="2975502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/>
              <a:t>G</a:t>
            </a:r>
            <a:r>
              <a:rPr lang="en-GB" b="1" dirty="0" smtClean="0"/>
              <a:t>.  	</a:t>
            </a:r>
            <a:r>
              <a:rPr lang="en-GB" dirty="0" smtClean="0"/>
              <a:t>The </a:t>
            </a:r>
            <a:r>
              <a:rPr lang="en-GB" dirty="0"/>
              <a:t>temperature along the rod goes up quickly.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2338" y="4589078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/>
              <a:t>D</a:t>
            </a:r>
            <a:r>
              <a:rPr lang="en-GB" b="1" dirty="0" smtClean="0"/>
              <a:t>.  	</a:t>
            </a:r>
            <a:r>
              <a:rPr lang="en-GB" dirty="0" smtClean="0"/>
              <a:t>Free </a:t>
            </a:r>
            <a:r>
              <a:rPr lang="en-GB" dirty="0"/>
              <a:t>electrons can move easily through a metal.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02363" y="4589078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/>
              <a:t>I</a:t>
            </a:r>
            <a:r>
              <a:rPr lang="en-GB" b="1" dirty="0" smtClean="0"/>
              <a:t>.  	</a:t>
            </a:r>
            <a:r>
              <a:rPr lang="en-GB" dirty="0" smtClean="0"/>
              <a:t>Heating </a:t>
            </a:r>
            <a:r>
              <a:rPr lang="en-GB" dirty="0"/>
              <a:t>free electrons makes them move more quickly.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2338" y="2168713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 smtClean="0"/>
              <a:t>A.</a:t>
            </a:r>
            <a:r>
              <a:rPr lang="en-GB" dirty="0"/>
              <a:t> </a:t>
            </a:r>
            <a:r>
              <a:rPr lang="en-GB" dirty="0" smtClean="0"/>
              <a:t> 	A </a:t>
            </a:r>
            <a:r>
              <a:rPr lang="en-GB" dirty="0"/>
              <a:t>metal has free electrons.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02363" y="2168714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/>
              <a:t>F</a:t>
            </a:r>
            <a:r>
              <a:rPr lang="en-GB" b="1" dirty="0" smtClean="0"/>
              <a:t>.  	</a:t>
            </a:r>
            <a:r>
              <a:rPr lang="en-GB" dirty="0" smtClean="0"/>
              <a:t>The </a:t>
            </a:r>
            <a:r>
              <a:rPr lang="en-GB" dirty="0"/>
              <a:t>particles in the hot part of the rod vibrate more quickly.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2338" y="3782290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/>
              <a:t>C</a:t>
            </a:r>
            <a:r>
              <a:rPr lang="en-GB" b="1" dirty="0" smtClean="0"/>
              <a:t>.  	</a:t>
            </a:r>
            <a:r>
              <a:rPr lang="en-GB" dirty="0" smtClean="0"/>
              <a:t>This </a:t>
            </a:r>
            <a:r>
              <a:rPr lang="en-GB" dirty="0"/>
              <a:t>makes their neighbours vibrate quickly as well.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02363" y="3782290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/>
              <a:t>H</a:t>
            </a:r>
            <a:r>
              <a:rPr lang="en-GB" b="1" dirty="0" smtClean="0"/>
              <a:t>.  	</a:t>
            </a:r>
            <a:r>
              <a:rPr lang="en-GB" dirty="0" smtClean="0"/>
              <a:t>The </a:t>
            </a:r>
            <a:r>
              <a:rPr lang="en-GB" dirty="0"/>
              <a:t>effect spreads along the rod.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2338" y="5395867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/>
              <a:t>E</a:t>
            </a:r>
            <a:r>
              <a:rPr lang="en-GB" b="1" dirty="0" smtClean="0"/>
              <a:t>.  	</a:t>
            </a:r>
            <a:r>
              <a:rPr lang="en-GB" dirty="0" smtClean="0"/>
              <a:t>The </a:t>
            </a:r>
            <a:r>
              <a:rPr lang="en-GB" dirty="0"/>
              <a:t>temperature along the rod goes up slowly.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02363" y="5395867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marL="361950" indent="-361950"/>
            <a:r>
              <a:rPr lang="en-GB" b="1" dirty="0"/>
              <a:t>J</a:t>
            </a:r>
            <a:r>
              <a:rPr lang="en-GB" b="1" dirty="0" smtClean="0"/>
              <a:t>.  	</a:t>
            </a:r>
            <a:r>
              <a:rPr lang="en-GB" dirty="0" smtClean="0"/>
              <a:t>Heating </a:t>
            </a:r>
            <a:r>
              <a:rPr lang="en-GB" dirty="0"/>
              <a:t>a rod at one end gives it energy.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6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ACEB6948-C4AD-4F18-878C-16247F07BBC8}" vid="{CE6DD4E5-3FB2-4982-B795-1C5D37E20F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Template_Nov 2018</Template>
  <TotalTime>206</TotalTime>
  <Words>105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2018-11-30T10:49:35Z</dcterms:created>
  <dcterms:modified xsi:type="dcterms:W3CDTF">2018-12-03T16:01:35Z</dcterms:modified>
</cp:coreProperties>
</file>